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94" r:id="rId4"/>
    <p:sldId id="315" r:id="rId5"/>
    <p:sldId id="300" r:id="rId6"/>
    <p:sldId id="308" r:id="rId7"/>
    <p:sldId id="309" r:id="rId8"/>
    <p:sldId id="317" r:id="rId9"/>
    <p:sldId id="316" r:id="rId10"/>
  </p:sldIdLst>
  <p:sldSz cx="9906000" cy="6858000" type="A4"/>
  <p:notesSz cx="9926638" cy="6797675"/>
  <p:defaultTextStyle>
    <a:defPPr>
      <a:defRPr lang="ru-RU"/>
    </a:defPPr>
    <a:lvl1pPr marL="0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4531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9061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3592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8122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2653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27183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1714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36244" algn="l" defTabSz="8090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0000"/>
    <a:srgbClr val="0067B4"/>
    <a:srgbClr val="005392"/>
    <a:srgbClr val="97B2CF"/>
    <a:srgbClr val="69859F"/>
    <a:srgbClr val="00642D"/>
    <a:srgbClr val="EA0000"/>
    <a:srgbClr val="663300"/>
    <a:srgbClr val="920000"/>
    <a:srgbClr val="0039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7222" autoAdjust="0"/>
  </p:normalViewPr>
  <p:slideViewPr>
    <p:cSldViewPr>
      <p:cViewPr>
        <p:scale>
          <a:sx n="100" d="100"/>
          <a:sy n="100" d="100"/>
        </p:scale>
        <p:origin x="-1674" y="-3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-1932" y="-96"/>
      </p:cViewPr>
      <p:guideLst>
        <p:guide orient="horz" pos="214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  <c:spPr>
              <a:solidFill>
                <a:srgbClr val="0070C0"/>
              </a:solidFill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Забайкальский край без дополнительных мер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headEnd type="oval"/>
                <a:tailEnd type="oval"/>
              </a:ln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109</c:v>
                </c:pt>
              </c:numCache>
            </c:numRef>
          </c:val>
        </c:ser>
        <c:marker val="1"/>
        <c:axId val="134665728"/>
        <c:axId val="134667264"/>
      </c:lineChart>
      <c:catAx>
        <c:axId val="134665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667264"/>
        <c:crosses val="autoZero"/>
        <c:auto val="1"/>
        <c:lblAlgn val="ctr"/>
        <c:lblOffset val="100"/>
      </c:catAx>
      <c:valAx>
        <c:axId val="134667264"/>
        <c:scaling>
          <c:orientation val="minMax"/>
          <c:max val="120"/>
          <c:min val="99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665728"/>
        <c:crosses val="autoZero"/>
        <c:crossBetween val="between"/>
        <c:majorUnit val="10"/>
        <c:minorUnit val="2"/>
      </c:valAx>
    </c:plotArea>
    <c:legend>
      <c:legendPos val="b"/>
      <c:layout>
        <c:manualLayout>
          <c:xMode val="edge"/>
          <c:yMode val="edge"/>
          <c:x val="1.4082141157367245E-2"/>
          <c:y val="0.7607046304670394"/>
          <c:w val="0.9689681284651076"/>
          <c:h val="0.2315659550330661"/>
        </c:manualLayout>
      </c:layout>
      <c:txPr>
        <a:bodyPr/>
        <a:lstStyle/>
        <a:p>
          <a:pPr>
            <a:defRPr sz="1200">
              <a:latin typeface="Georg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rAngAx val="1"/>
    </c:view3D>
    <c:floor>
      <c:spPr>
        <a:gradFill>
          <a:gsLst>
            <a:gs pos="0">
              <a:srgbClr val="797B7E">
                <a:tint val="66000"/>
                <a:satMod val="160000"/>
              </a:srgbClr>
            </a:gs>
            <a:gs pos="50000">
              <a:srgbClr val="797B7E">
                <a:tint val="44500"/>
                <a:satMod val="160000"/>
              </a:srgbClr>
            </a:gs>
            <a:gs pos="100000">
              <a:srgbClr val="797B7E">
                <a:tint val="23500"/>
                <a:satMod val="160000"/>
              </a:srgbClr>
            </a:gs>
          </a:gsLst>
          <a:lin ang="5400000" scaled="0"/>
        </a:gradFill>
        <a:ln w="0"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377176185346274"/>
          <c:y val="6.2235576408433892E-2"/>
          <c:w val="0.82943999337292951"/>
          <c:h val="0.549723574932849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8630812829531846E-2"/>
                  <c:y val="-4.9073535154091616E-2"/>
                </c:manualLayout>
              </c:layout>
              <c:showVal val="1"/>
            </c:dLbl>
            <c:dLbl>
              <c:idx val="1"/>
              <c:layout>
                <c:manualLayout>
                  <c:x val="1.4129338098666925E-2"/>
                  <c:y val="1.9473817025855281E-2"/>
                </c:manualLayout>
              </c:layout>
              <c:showVal val="1"/>
            </c:dLbl>
            <c:dLbl>
              <c:idx val="2"/>
              <c:layout>
                <c:manualLayout>
                  <c:x val="8.561311567518097E-3"/>
                  <c:y val="-1.782790961534212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Доведенные лимиты</c:v>
                </c:pt>
                <c:pt idx="2">
                  <c:v>Дефицит 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1347</c:v>
                </c:pt>
                <c:pt idx="1">
                  <c:v>207.9</c:v>
                </c:pt>
                <c:pt idx="2">
                  <c:v>1139.0999999999999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5557991276658332E-2"/>
                  <c:y val="-0.13464091090993827"/>
                </c:manualLayout>
              </c:layout>
              <c:showVal val="1"/>
            </c:dLbl>
            <c:dLbl>
              <c:idx val="1"/>
              <c:layout>
                <c:manualLayout>
                  <c:x val="2.1431938107457523E-2"/>
                  <c:y val="-0.11416141181818029"/>
                </c:manualLayout>
              </c:layout>
              <c:showVal val="1"/>
            </c:dLbl>
            <c:dLbl>
              <c:idx val="2"/>
              <c:layout>
                <c:manualLayout>
                  <c:x val="3.0690469405983616E-2"/>
                  <c:y val="-0.13363550427606605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Доведенные лимиты</c:v>
                </c:pt>
                <c:pt idx="2">
                  <c:v>Дефицит 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495.4</c:v>
                </c:pt>
                <c:pt idx="1">
                  <c:v>139.69999999999999</c:v>
                </c:pt>
                <c:pt idx="2">
                  <c:v>355.7</c:v>
                </c:pt>
              </c:numCache>
            </c:numRef>
          </c:val>
        </c:ser>
        <c:shape val="box"/>
        <c:axId val="87316736"/>
        <c:axId val="93281280"/>
        <c:axId val="0"/>
      </c:bar3DChart>
      <c:catAx>
        <c:axId val="87316736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200"/>
            </a:pPr>
            <a:endParaRPr lang="ru-RU"/>
          </a:p>
        </c:txPr>
        <c:crossAx val="93281280"/>
        <c:crossesAt val="0"/>
        <c:auto val="1"/>
        <c:lblAlgn val="ctr"/>
        <c:lblOffset val="100"/>
        <c:tickMarkSkip val="1"/>
      </c:catAx>
      <c:valAx>
        <c:axId val="93281280"/>
        <c:scaling>
          <c:orientation val="minMax"/>
          <c:min val="0"/>
        </c:scaling>
        <c:delete val="1"/>
        <c:axPos val="l"/>
        <c:numFmt formatCode="0.0" sourceLinked="1"/>
        <c:majorTickMark val="none"/>
        <c:tickLblPos val="nextTo"/>
        <c:crossAx val="873167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  <c:spPr>
              <a:solidFill>
                <a:srgbClr val="0070C0"/>
              </a:solidFill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Забайкальский край без дополнительных мер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headEnd type="oval"/>
                <a:tailEnd type="oval"/>
              </a:ln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marker val="1"/>
        <c:axId val="129071360"/>
        <c:axId val="135180288"/>
      </c:lineChart>
      <c:catAx>
        <c:axId val="129071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180288"/>
        <c:crosses val="autoZero"/>
        <c:auto val="1"/>
        <c:lblAlgn val="ctr"/>
        <c:lblOffset val="100"/>
      </c:catAx>
      <c:valAx>
        <c:axId val="135180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9071360"/>
        <c:crosses val="autoZero"/>
        <c:crossBetween val="between"/>
        <c:minorUnit val="2"/>
      </c:valAx>
    </c:plotArea>
    <c:legend>
      <c:legendPos val="b"/>
      <c:layout>
        <c:manualLayout>
          <c:xMode val="edge"/>
          <c:yMode val="edge"/>
          <c:x val="1.4082141157367247E-2"/>
          <c:y val="0.82640465371614424"/>
          <c:w val="0.9689681284651076"/>
          <c:h val="0.16586593178396117"/>
        </c:manualLayout>
      </c:layout>
      <c:txPr>
        <a:bodyPr/>
        <a:lstStyle/>
        <a:p>
          <a:pPr>
            <a:defRPr sz="1200">
              <a:latin typeface="Georg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AngAx val="1"/>
    </c:view3D>
    <c:floor>
      <c:spPr>
        <a:gradFill>
          <a:gsLst>
            <a:gs pos="0">
              <a:srgbClr val="797B7E">
                <a:tint val="66000"/>
                <a:satMod val="160000"/>
              </a:srgbClr>
            </a:gs>
            <a:gs pos="50000">
              <a:srgbClr val="797B7E">
                <a:tint val="44500"/>
                <a:satMod val="160000"/>
              </a:srgbClr>
            </a:gs>
            <a:gs pos="100000">
              <a:srgbClr val="797B7E">
                <a:tint val="23500"/>
                <a:satMod val="160000"/>
              </a:srgbClr>
            </a:gs>
          </a:gsLst>
          <a:lin ang="5400000" scaled="0"/>
        </a:gradFill>
        <a:ln w="0"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377176185346274"/>
          <c:y val="6.2235576408433892E-2"/>
          <c:w val="0.82943999337292951"/>
          <c:h val="0.549723574932849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rgbClr val="EA0000"/>
            </a:solidFill>
          </c:spPr>
          <c:dLbls>
            <c:dLbl>
              <c:idx val="0"/>
              <c:layout>
                <c:manualLayout>
                  <c:x val="8.438354630339473E-2"/>
                  <c:y val="8.4430277808427538E-3"/>
                </c:manualLayout>
              </c:layout>
              <c:showVal val="1"/>
            </c:dLbl>
            <c:dLbl>
              <c:idx val="1"/>
              <c:layout>
                <c:manualLayout>
                  <c:x val="1.4129338098666925E-2"/>
                  <c:y val="1.9473817025855281E-2"/>
                </c:manualLayout>
              </c:layout>
              <c:showVal val="1"/>
            </c:dLbl>
            <c:dLbl>
              <c:idx val="2"/>
              <c:layout>
                <c:manualLayout>
                  <c:x val="7.9184862666621156E-2"/>
                  <c:y val="8.31580802250267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Доведенные лимиты</c:v>
                </c:pt>
                <c:pt idx="2">
                  <c:v>Дефицит 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17.2</c:v>
                </c:pt>
                <c:pt idx="1">
                  <c:v>0</c:v>
                </c:pt>
                <c:pt idx="2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dLbls>
            <c:dLbl>
              <c:idx val="0"/>
              <c:layout>
                <c:manualLayout>
                  <c:x val="3.5557991276658332E-2"/>
                  <c:y val="-0.24444514893357741"/>
                </c:manualLayout>
              </c:layout>
              <c:showVal val="1"/>
            </c:dLbl>
            <c:dLbl>
              <c:idx val="1"/>
              <c:layout>
                <c:manualLayout>
                  <c:x val="2.1431938107457537E-2"/>
                  <c:y val="-0.11416141181818029"/>
                </c:manualLayout>
              </c:layout>
              <c:showVal val="1"/>
            </c:dLbl>
            <c:dLbl>
              <c:idx val="2"/>
              <c:layout>
                <c:manualLayout>
                  <c:x val="3.0690469405983616E-2"/>
                  <c:y val="-0.2172958761036005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Доведенные лимиты</c:v>
                </c:pt>
                <c:pt idx="2">
                  <c:v>Дефицит 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0.3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shape val="box"/>
        <c:axId val="135240704"/>
        <c:axId val="135847936"/>
        <c:axId val="0"/>
      </c:bar3DChart>
      <c:catAx>
        <c:axId val="135240704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200"/>
            </a:pPr>
            <a:endParaRPr lang="ru-RU"/>
          </a:p>
        </c:txPr>
        <c:crossAx val="135847936"/>
        <c:crossesAt val="0"/>
        <c:auto val="1"/>
        <c:lblAlgn val="ctr"/>
        <c:lblOffset val="100"/>
        <c:tickMarkSkip val="1"/>
      </c:catAx>
      <c:valAx>
        <c:axId val="135847936"/>
        <c:scaling>
          <c:orientation val="minMax"/>
          <c:min val="0"/>
        </c:scaling>
        <c:delete val="1"/>
        <c:axPos val="l"/>
        <c:numFmt formatCode="0.0" sourceLinked="1"/>
        <c:majorTickMark val="none"/>
        <c:tickLblPos val="nextTo"/>
        <c:crossAx val="1352407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D1EAF-FEB4-47EE-B856-CA82410BA376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78156-7588-4BA5-BA77-21A6839FB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028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99716-6A8A-4B0D-889D-802DC59A05C3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8DBA2-A6AB-4171-893E-113244148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36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531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061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3592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18122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2653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27183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1714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36244" algn="l" defTabSz="8090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i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Национальный проект «………………………………………..» </a:t>
            </a:r>
            <a:r>
              <a:rPr lang="ru-RU" sz="800" b="1" i="0" dirty="0" smtClean="0">
                <a:latin typeface="Times New Roman" pitchFamily="18" charset="0"/>
                <a:cs typeface="Times New Roman" pitchFamily="18" charset="0"/>
              </a:rPr>
              <a:t>направлен на достижение следующих целей, целевых показателей, и задач Указа:</a:t>
            </a:r>
          </a:p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i="1" dirty="0" smtClean="0">
                <a:latin typeface="Times New Roman" pitchFamily="18" charset="0"/>
                <a:cs typeface="Times New Roman" pitchFamily="18" charset="0"/>
              </a:rPr>
              <a:t>(Перечисляются  цели и целевые показатели, а ниже  каждого относящиеся к ним задачи в разрезе национального проекта. Их </a:t>
            </a:r>
            <a:r>
              <a:rPr lang="ru-RU" sz="800" b="0" i="1" baseline="0" dirty="0" smtClean="0">
                <a:latin typeface="Times New Roman" pitchFamily="18" charset="0"/>
                <a:cs typeface="Times New Roman" pitchFamily="18" charset="0"/>
              </a:rPr>
              <a:t>измеримые значения на слайде выделяются размером и цветом.</a:t>
            </a:r>
          </a:p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Georgia" pitchFamily="18" charset="0"/>
              </a:rPr>
              <a:t>НП предполагает реализацию  следующих ФП: …………………..</a:t>
            </a:r>
          </a:p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Georgia" pitchFamily="18" charset="0"/>
              </a:rPr>
              <a:t>Планируется</a:t>
            </a:r>
            <a:r>
              <a:rPr lang="ru-RU" sz="1100" b="1" baseline="0" dirty="0" smtClean="0">
                <a:latin typeface="Georgia" pitchFamily="18" charset="0"/>
              </a:rPr>
              <a:t> участие З</a:t>
            </a:r>
            <a:r>
              <a:rPr lang="ru-RU" sz="1100" b="1" dirty="0" smtClean="0">
                <a:latin typeface="Georgia" pitchFamily="18" charset="0"/>
              </a:rPr>
              <a:t>абайкальского кр</a:t>
            </a:r>
            <a:r>
              <a:rPr lang="ru-RU" sz="1100" b="1" baseline="0" dirty="0" smtClean="0">
                <a:latin typeface="Georgia" pitchFamily="18" charset="0"/>
              </a:rPr>
              <a:t>ая во всех федеральных проектах национального проекта, за исключением </a:t>
            </a:r>
            <a:r>
              <a:rPr lang="ru-RU" sz="1100" b="1" baseline="0" dirty="0" smtClean="0">
                <a:solidFill>
                  <a:srgbClr val="920000"/>
                </a:solidFill>
                <a:latin typeface="Georgia" pitchFamily="18" charset="0"/>
              </a:rPr>
              <a:t>…………….</a:t>
            </a:r>
            <a:r>
              <a:rPr lang="ru-RU" sz="1100" b="1" baseline="0" dirty="0" smtClean="0">
                <a:latin typeface="Georgia" pitchFamily="18" charset="0"/>
              </a:rPr>
              <a:t> в связи с:</a:t>
            </a:r>
          </a:p>
          <a:p>
            <a:pPr marL="228600" marR="0" indent="-22860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100" b="1" dirty="0" smtClean="0">
                <a:latin typeface="Georgia" pitchFamily="18" charset="0"/>
                <a:cs typeface="Times New Roman" panose="02020603050405020304" pitchFamily="18" charset="0"/>
              </a:rPr>
              <a:t>Отсутствием полномочий для реализации задач</a:t>
            </a:r>
            <a:r>
              <a:rPr lang="ru-RU" sz="1100" b="1" baseline="0" dirty="0" smtClean="0">
                <a:latin typeface="Georgia" pitchFamily="18" charset="0"/>
                <a:cs typeface="Times New Roman" panose="02020603050405020304" pitchFamily="18" charset="0"/>
              </a:rPr>
              <a:t> и мероприятий проекта </a:t>
            </a:r>
            <a:r>
              <a:rPr lang="ru-RU" sz="1100" b="1" dirty="0" smtClean="0">
                <a:latin typeface="Georgia" pitchFamily="18" charset="0"/>
                <a:cs typeface="Times New Roman" panose="02020603050405020304" pitchFamily="18" charset="0"/>
              </a:rPr>
              <a:t>на уровне региона. </a:t>
            </a:r>
          </a:p>
          <a:p>
            <a:pPr marL="228600" marR="0" indent="-22860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100" b="1" dirty="0" smtClean="0">
                <a:latin typeface="Georgia" pitchFamily="18" charset="0"/>
                <a:cs typeface="Times New Roman" panose="02020603050405020304" pitchFamily="18" charset="0"/>
              </a:rPr>
              <a:t>Позицией ФОИВ. </a:t>
            </a:r>
            <a:r>
              <a:rPr lang="ru-RU" sz="1100" b="0" i="1" dirty="0" smtClean="0">
                <a:latin typeface="Georgia" pitchFamily="18" charset="0"/>
                <a:cs typeface="Times New Roman" panose="02020603050405020304" pitchFamily="18" charset="0"/>
              </a:rPr>
              <a:t>(доведена ли позиция от ФОИВ официально или получена устная информация</a:t>
            </a:r>
            <a:r>
              <a:rPr lang="en-US" sz="1100" b="0" i="1" dirty="0" smtClean="0">
                <a:latin typeface="Georgia" pitchFamily="18" charset="0"/>
                <a:cs typeface="Times New Roman" panose="02020603050405020304" pitchFamily="18" charset="0"/>
              </a:rPr>
              <a:t>?</a:t>
            </a:r>
            <a:r>
              <a:rPr lang="ru-RU" sz="1100" b="0" i="1" dirty="0" smtClean="0">
                <a:latin typeface="Georgia" pitchFamily="18" charset="0"/>
                <a:cs typeface="Times New Roman" panose="02020603050405020304" pitchFamily="18" charset="0"/>
              </a:rPr>
              <a:t>. Поддерживается ли позиция ФОИВ или есть мероприятия не подхваченные НП, но значимые для развития</a:t>
            </a:r>
            <a:r>
              <a:rPr lang="ru-RU" sz="1100" b="0" i="1" baseline="0" dirty="0" smtClean="0">
                <a:latin typeface="Georgia" pitchFamily="18" charset="0"/>
                <a:cs typeface="Times New Roman" panose="02020603050405020304" pitchFamily="18" charset="0"/>
              </a:rPr>
              <a:t> соответствующей отрасли Забайкальского края и</a:t>
            </a:r>
            <a:r>
              <a:rPr lang="en-US" sz="1100" b="0" i="1" baseline="0" dirty="0" smtClean="0">
                <a:latin typeface="Georgia" pitchFamily="18" charset="0"/>
                <a:cs typeface="Times New Roman" panose="02020603050405020304" pitchFamily="18" charset="0"/>
              </a:rPr>
              <a:t> </a:t>
            </a:r>
            <a:r>
              <a:rPr lang="ru-RU" sz="1100" b="0" i="1" dirty="0" smtClean="0">
                <a:latin typeface="Georgia" pitchFamily="18" charset="0"/>
                <a:cs typeface="Times New Roman" panose="02020603050405020304" pitchFamily="18" charset="0"/>
              </a:rPr>
              <a:t>способные</a:t>
            </a:r>
            <a:r>
              <a:rPr lang="ru-RU" sz="1100" b="0" i="1" baseline="0" dirty="0" smtClean="0">
                <a:latin typeface="Georgia" pitchFamily="18" charset="0"/>
                <a:cs typeface="Times New Roman" panose="02020603050405020304" pitchFamily="18" charset="0"/>
              </a:rPr>
              <a:t> оказать весомое влияние на достижение целей и целевых показателей, решение задач Указа Президента, а следовательно целесообразно настаивать на участии</a:t>
            </a:r>
            <a:r>
              <a:rPr lang="en-US" sz="1100" b="0" i="1" baseline="0" dirty="0" smtClean="0">
                <a:latin typeface="Georgia" pitchFamily="18" charset="0"/>
                <a:cs typeface="Times New Roman" panose="02020603050405020304" pitchFamily="18" charset="0"/>
              </a:rPr>
              <a:t>?</a:t>
            </a:r>
            <a:r>
              <a:rPr lang="ru-RU" sz="1100" b="0" i="1" dirty="0" smtClean="0">
                <a:latin typeface="Georgia" pitchFamily="18" charset="0"/>
                <a:cs typeface="Times New Roman" panose="02020603050405020304" pitchFamily="18" charset="0"/>
              </a:rPr>
              <a:t>)</a:t>
            </a:r>
            <a:endParaRPr lang="ru-RU" sz="1100" b="0" i="1" baseline="0" dirty="0" smtClean="0">
              <a:latin typeface="Georgia" pitchFamily="18" charset="0"/>
            </a:endParaRPr>
          </a:p>
          <a:p>
            <a:pPr marL="0" marR="0" indent="0" algn="l" defTabSz="809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0" i="1" baseline="0" dirty="0" smtClean="0">
                <a:latin typeface="Georgia" pitchFamily="18" charset="0"/>
              </a:rPr>
              <a:t>Согласовано ли неучастие края в проекте с ответственным ФОИВ</a:t>
            </a:r>
            <a:r>
              <a:rPr lang="en-US" sz="1100" b="0" i="1" baseline="0" dirty="0" smtClean="0">
                <a:latin typeface="Georgia" pitchFamily="18" charset="0"/>
              </a:rPr>
              <a:t>?</a:t>
            </a:r>
            <a:r>
              <a:rPr lang="ru-RU" sz="1100" b="0" i="1" baseline="0" dirty="0" smtClean="0">
                <a:latin typeface="Georgia" pitchFamily="18" charset="0"/>
              </a:rPr>
              <a:t> Имеется ли официальный ответ</a:t>
            </a:r>
            <a:r>
              <a:rPr lang="en-US" sz="1100" b="0" i="1" baseline="0" dirty="0" smtClean="0">
                <a:latin typeface="Georgia" pitchFamily="18" charset="0"/>
              </a:rPr>
              <a:t>?</a:t>
            </a:r>
            <a:endParaRPr lang="ru-RU" sz="1100" b="0" i="1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Сводный слайд по мероприятиям. </a:t>
            </a:r>
          </a:p>
          <a:p>
            <a:r>
              <a:rPr lang="ru-RU" dirty="0" smtClean="0"/>
              <a:t>Озвучивается перечень укрупненных</a:t>
            </a:r>
            <a:r>
              <a:rPr lang="ru-RU" baseline="0" dirty="0" smtClean="0"/>
              <a:t> мероприятий, планируемых </a:t>
            </a:r>
            <a:r>
              <a:rPr lang="ru-RU" baseline="0" dirty="0" err="1" smtClean="0"/>
              <a:t>ФОИВом</a:t>
            </a:r>
            <a:r>
              <a:rPr lang="ru-RU" baseline="0" dirty="0" smtClean="0"/>
              <a:t>, характеризуются их достаточность, наличие и достаточность инструментов и механизмов, а также</a:t>
            </a:r>
          </a:p>
          <a:p>
            <a:r>
              <a:rPr lang="ru-RU" baseline="0" dirty="0" smtClean="0"/>
              <a:t>предложения по корректировке перечня мероприятий, созданию и совершенствованию инструментов и механизмов.</a:t>
            </a:r>
          </a:p>
          <a:p>
            <a:r>
              <a:rPr lang="ru-RU" baseline="0" dirty="0" smtClean="0"/>
              <a:t>Обычный черный шрифт – целесообразные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красный курсив – исключаемые из нашего проекта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зеленый жирный – добавляемые мероприятия края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Сводный слайд по мероприятиям. </a:t>
            </a:r>
          </a:p>
          <a:p>
            <a:r>
              <a:rPr lang="ru-RU" dirty="0" smtClean="0"/>
              <a:t>Озвучивается перечень укрупненных</a:t>
            </a:r>
            <a:r>
              <a:rPr lang="ru-RU" baseline="0" dirty="0" smtClean="0"/>
              <a:t> мероприятий, планируемых </a:t>
            </a:r>
            <a:r>
              <a:rPr lang="ru-RU" baseline="0" dirty="0" err="1" smtClean="0"/>
              <a:t>ФОИВом</a:t>
            </a:r>
            <a:r>
              <a:rPr lang="ru-RU" baseline="0" dirty="0" smtClean="0"/>
              <a:t>, характеризуются их достаточность, наличие и достаточность инструментов и механизмов, а также</a:t>
            </a:r>
          </a:p>
          <a:p>
            <a:r>
              <a:rPr lang="ru-RU" baseline="0" dirty="0" smtClean="0"/>
              <a:t>предложения по корректировке перечня мероприятий, созданию и совершенствованию инструментов и механизмов.</a:t>
            </a:r>
          </a:p>
          <a:p>
            <a:r>
              <a:rPr lang="ru-RU" baseline="0" dirty="0" smtClean="0"/>
              <a:t>Обычный черный шрифт – целесообразные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красный курсив – исключаемые из нашего проекта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зеленый жирный – добавляемые мероприятия края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Сводный слайд по мероприятиям. </a:t>
            </a:r>
          </a:p>
          <a:p>
            <a:r>
              <a:rPr lang="ru-RU" dirty="0" smtClean="0"/>
              <a:t>Озвучивается перечень укрупненных</a:t>
            </a:r>
            <a:r>
              <a:rPr lang="ru-RU" baseline="0" dirty="0" smtClean="0"/>
              <a:t> мероприятий, планируемых </a:t>
            </a:r>
            <a:r>
              <a:rPr lang="ru-RU" baseline="0" dirty="0" err="1" smtClean="0"/>
              <a:t>ФОИВом</a:t>
            </a:r>
            <a:r>
              <a:rPr lang="ru-RU" baseline="0" dirty="0" smtClean="0"/>
              <a:t>, характеризуются их достаточность, наличие и достаточность инструментов и механизмов, а также</a:t>
            </a:r>
          </a:p>
          <a:p>
            <a:r>
              <a:rPr lang="ru-RU" baseline="0" dirty="0" smtClean="0"/>
              <a:t>предложения по корректировке перечня мероприятий, созданию и совершенствованию инструментов и механизмов.</a:t>
            </a:r>
          </a:p>
          <a:p>
            <a:r>
              <a:rPr lang="ru-RU" baseline="0" dirty="0" smtClean="0"/>
              <a:t>Обычный черный шрифт – целесообразные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красный курсив – исключаемые из нашего проекта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зеленый жирный – добавляемые мероприятия края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Сводный слайд по мероприятиям. </a:t>
            </a:r>
          </a:p>
          <a:p>
            <a:r>
              <a:rPr lang="ru-RU" dirty="0" smtClean="0"/>
              <a:t>Озвучивается перечень укрупненных</a:t>
            </a:r>
            <a:r>
              <a:rPr lang="ru-RU" baseline="0" dirty="0" smtClean="0"/>
              <a:t> мероприятий, планируемых </a:t>
            </a:r>
            <a:r>
              <a:rPr lang="ru-RU" baseline="0" dirty="0" err="1" smtClean="0"/>
              <a:t>ФОИВом</a:t>
            </a:r>
            <a:r>
              <a:rPr lang="ru-RU" baseline="0" dirty="0" smtClean="0"/>
              <a:t>, характеризуются их достаточность, наличие и достаточность инструментов и механизмов, а также</a:t>
            </a:r>
          </a:p>
          <a:p>
            <a:r>
              <a:rPr lang="ru-RU" baseline="0" dirty="0" smtClean="0"/>
              <a:t>предложения по корректировке перечня мероприятий, созданию и совершенствованию инструментов и механизмов.</a:t>
            </a:r>
          </a:p>
          <a:p>
            <a:r>
              <a:rPr lang="ru-RU" baseline="0" dirty="0" smtClean="0"/>
              <a:t>Обычный черный шрифт – целесообразные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красный курсив – исключаемые из нашего проекта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зеленый жирный – добавляемые мероприятия края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Сводный слайд по мероприятиям. </a:t>
            </a:r>
          </a:p>
          <a:p>
            <a:r>
              <a:rPr lang="ru-RU" dirty="0" smtClean="0"/>
              <a:t>Озвучивается перечень укрупненных</a:t>
            </a:r>
            <a:r>
              <a:rPr lang="ru-RU" baseline="0" dirty="0" smtClean="0"/>
              <a:t> мероприятий, планируемых </a:t>
            </a:r>
            <a:r>
              <a:rPr lang="ru-RU" baseline="0" dirty="0" err="1" smtClean="0"/>
              <a:t>ФОИВом</a:t>
            </a:r>
            <a:r>
              <a:rPr lang="ru-RU" baseline="0" dirty="0" smtClean="0"/>
              <a:t>, характеризуются их достаточность, наличие и достаточность инструментов и механизмов, а также</a:t>
            </a:r>
          </a:p>
          <a:p>
            <a:r>
              <a:rPr lang="ru-RU" baseline="0" dirty="0" smtClean="0"/>
              <a:t>предложения по корректировке перечня мероприятий, созданию и совершенствованию инструментов и механизмов.</a:t>
            </a:r>
          </a:p>
          <a:p>
            <a:r>
              <a:rPr lang="ru-RU" baseline="0" dirty="0" smtClean="0"/>
              <a:t>Обычный черный шрифт – целесообразные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красный курсив – исключаемые из нашего проекта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зеленый жирный – добавляемые мероприятия края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Сводный слайд по мероприятиям. </a:t>
            </a:r>
          </a:p>
          <a:p>
            <a:r>
              <a:rPr lang="ru-RU" dirty="0" smtClean="0"/>
              <a:t>Озвучивается перечень укрупненных</a:t>
            </a:r>
            <a:r>
              <a:rPr lang="ru-RU" baseline="0" dirty="0" smtClean="0"/>
              <a:t> мероприятий, планируемых </a:t>
            </a:r>
            <a:r>
              <a:rPr lang="ru-RU" baseline="0" dirty="0" err="1" smtClean="0"/>
              <a:t>ФОИВом</a:t>
            </a:r>
            <a:r>
              <a:rPr lang="ru-RU" baseline="0" dirty="0" smtClean="0"/>
              <a:t>, характеризуются их достаточность, наличие и достаточность инструментов и механизмов, а также</a:t>
            </a:r>
          </a:p>
          <a:p>
            <a:r>
              <a:rPr lang="ru-RU" baseline="0" dirty="0" smtClean="0"/>
              <a:t>предложения по корректировке перечня мероприятий, созданию и совершенствованию инструментов и механизмов.</a:t>
            </a:r>
          </a:p>
          <a:p>
            <a:r>
              <a:rPr lang="ru-RU" baseline="0" dirty="0" smtClean="0"/>
              <a:t>Обычный черный шрифт – целесообразные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красный курсив – исключаемые из нашего проекта мероприятия </a:t>
            </a:r>
            <a:r>
              <a:rPr lang="ru-RU" baseline="0" dirty="0" err="1" smtClean="0"/>
              <a:t>ФОИва</a:t>
            </a:r>
            <a:r>
              <a:rPr lang="ru-RU" baseline="0" dirty="0" smtClean="0"/>
              <a:t>, зеленый жирный – добавляемые мероприятия края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DBA2-A6AB-4171-893E-113244148D4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4"/>
            <a:ext cx="850265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1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4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3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8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6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454-B5E0-42F1-9D49-47583A345A7D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5299623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C74-E491-440E-AD22-5C880F78D958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609600"/>
            <a:ext cx="222885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609600"/>
            <a:ext cx="65214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4F11-9364-42E9-ABA5-04C5A3A835F0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1888-ED92-4EE5-BFC4-DAE2E03E2CAF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2"/>
            <a:ext cx="8420100" cy="2200275"/>
          </a:xfrm>
        </p:spPr>
        <p:txBody>
          <a:bodyPr anchor="b">
            <a:normAutofit/>
          </a:bodyPr>
          <a:lstStyle>
            <a:lvl1pPr algn="l">
              <a:defRPr sz="4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6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04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90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35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81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226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27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317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362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D0F-FDD8-4639-9116-758253567647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1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73352"/>
            <a:ext cx="4375150" cy="471830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CD9-6441-4459-9008-B1B1525236A6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676403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04531" indent="0">
              <a:buNone/>
              <a:defRPr sz="1800" b="1"/>
            </a:lvl2pPr>
            <a:lvl3pPr marL="809061" indent="0">
              <a:buNone/>
              <a:defRPr sz="1600" b="1"/>
            </a:lvl3pPr>
            <a:lvl4pPr marL="1213592" indent="0">
              <a:buNone/>
              <a:defRPr sz="1400" b="1"/>
            </a:lvl4pPr>
            <a:lvl5pPr marL="1618122" indent="0">
              <a:buNone/>
              <a:defRPr sz="1400" b="1"/>
            </a:lvl5pPr>
            <a:lvl6pPr marL="2022653" indent="0">
              <a:buNone/>
              <a:defRPr sz="1400" b="1"/>
            </a:lvl6pPr>
            <a:lvl7pPr marL="2427183" indent="0">
              <a:buNone/>
              <a:defRPr sz="1400" b="1"/>
            </a:lvl7pPr>
            <a:lvl8pPr marL="2831714" indent="0">
              <a:buNone/>
              <a:defRPr sz="1400" b="1"/>
            </a:lvl8pPr>
            <a:lvl9pPr marL="3236244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438400"/>
            <a:ext cx="4259580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1" y="1676403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04531" indent="0">
              <a:buNone/>
              <a:defRPr sz="1800" b="1"/>
            </a:lvl2pPr>
            <a:lvl3pPr marL="809061" indent="0">
              <a:buNone/>
              <a:defRPr sz="1600" b="1"/>
            </a:lvl3pPr>
            <a:lvl4pPr marL="1213592" indent="0">
              <a:buNone/>
              <a:defRPr sz="1400" b="1"/>
            </a:lvl4pPr>
            <a:lvl5pPr marL="1618122" indent="0">
              <a:buNone/>
              <a:defRPr sz="1400" b="1"/>
            </a:lvl5pPr>
            <a:lvl6pPr marL="2022653" indent="0">
              <a:buNone/>
              <a:defRPr sz="1400" b="1"/>
            </a:lvl6pPr>
            <a:lvl7pPr marL="2427183" indent="0">
              <a:buNone/>
              <a:defRPr sz="1400" b="1"/>
            </a:lvl7pPr>
            <a:lvl8pPr marL="2831714" indent="0">
              <a:buNone/>
              <a:defRPr sz="1400" b="1"/>
            </a:lvl8pPr>
            <a:lvl9pPr marL="3236244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1" y="2438400"/>
            <a:ext cx="4259580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C67-D48A-4262-B5CA-7C9844DDE13B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A43E-62C0-4B2B-8212-49B68D2A2A22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1C2-F9D7-410D-BD39-213842BF00EF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3"/>
            <a:ext cx="2318004" cy="1261872"/>
          </a:xfrm>
        </p:spPr>
        <p:txBody>
          <a:bodyPr anchor="b">
            <a:no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1" y="792080"/>
            <a:ext cx="6191250" cy="557784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2130555"/>
            <a:ext cx="2318004" cy="4243615"/>
          </a:xfrm>
        </p:spPr>
        <p:txBody>
          <a:bodyPr/>
          <a:lstStyle>
            <a:lvl1pPr marL="0" indent="0">
              <a:buNone/>
              <a:defRPr sz="1300"/>
            </a:lvl1pPr>
            <a:lvl2pPr marL="404531" indent="0">
              <a:buNone/>
              <a:defRPr sz="1100"/>
            </a:lvl2pPr>
            <a:lvl3pPr marL="809061" indent="0">
              <a:buNone/>
              <a:defRPr sz="900"/>
            </a:lvl3pPr>
            <a:lvl4pPr marL="1213592" indent="0">
              <a:buNone/>
              <a:defRPr sz="800"/>
            </a:lvl4pPr>
            <a:lvl5pPr marL="1618122" indent="0">
              <a:buNone/>
              <a:defRPr sz="800"/>
            </a:lvl5pPr>
            <a:lvl6pPr marL="2022653" indent="0">
              <a:buNone/>
              <a:defRPr sz="800"/>
            </a:lvl6pPr>
            <a:lvl7pPr marL="2427183" indent="0">
              <a:buNone/>
              <a:defRPr sz="800"/>
            </a:lvl7pPr>
            <a:lvl8pPr marL="2831714" indent="0">
              <a:buNone/>
              <a:defRPr sz="800"/>
            </a:lvl8pPr>
            <a:lvl9pPr marL="323624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699F-79EE-4409-89E4-CFF5BDB9B83B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2" y="3580142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800"/>
            </a:lvl1pPr>
            <a:lvl2pPr marL="404531" indent="0">
              <a:buNone/>
              <a:defRPr sz="2500"/>
            </a:lvl2pPr>
            <a:lvl3pPr marL="809061" indent="0">
              <a:buNone/>
              <a:defRPr sz="2100"/>
            </a:lvl3pPr>
            <a:lvl4pPr marL="1213592" indent="0">
              <a:buNone/>
              <a:defRPr sz="1800"/>
            </a:lvl4pPr>
            <a:lvl5pPr marL="1618122" indent="0">
              <a:buNone/>
              <a:defRPr sz="1800"/>
            </a:lvl5pPr>
            <a:lvl6pPr marL="2022653" indent="0">
              <a:buNone/>
              <a:defRPr sz="1800"/>
            </a:lvl6pPr>
            <a:lvl7pPr marL="2427183" indent="0">
              <a:buNone/>
              <a:defRPr sz="1800"/>
            </a:lvl7pPr>
            <a:lvl8pPr marL="2831714" indent="0">
              <a:buNone/>
              <a:defRPr sz="1800"/>
            </a:lvl8pPr>
            <a:lvl9pPr marL="3236244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300"/>
            </a:lvl1pPr>
            <a:lvl2pPr marL="404531" indent="0">
              <a:buNone/>
              <a:defRPr sz="1100"/>
            </a:lvl2pPr>
            <a:lvl3pPr marL="809061" indent="0">
              <a:buNone/>
              <a:defRPr sz="900"/>
            </a:lvl3pPr>
            <a:lvl4pPr marL="1213592" indent="0">
              <a:buNone/>
              <a:defRPr sz="800"/>
            </a:lvl4pPr>
            <a:lvl5pPr marL="1618122" indent="0">
              <a:buNone/>
              <a:defRPr sz="800"/>
            </a:lvl5pPr>
            <a:lvl6pPr marL="2022653" indent="0">
              <a:buNone/>
              <a:defRPr sz="800"/>
            </a:lvl6pPr>
            <a:lvl7pPr marL="2427183" indent="0">
              <a:buNone/>
              <a:defRPr sz="800"/>
            </a:lvl7pPr>
            <a:lvl8pPr marL="2831714" indent="0">
              <a:buNone/>
              <a:defRPr sz="800"/>
            </a:lvl8pPr>
            <a:lvl9pPr marL="323624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C7A-7068-4AF3-BA3F-1A9233B327F8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1">
                <a:shade val="55000"/>
              </a:schemeClr>
              <a:schemeClr val="bg1">
                <a:tint val="97000"/>
                <a:satMod val="95000"/>
              </a:schemeClr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906" tIns="40453" rIns="80906" bIns="4045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1" y="533400"/>
            <a:ext cx="8915400" cy="990600"/>
          </a:xfrm>
          <a:prstGeom prst="rect">
            <a:avLst/>
          </a:prstGeom>
        </p:spPr>
        <p:txBody>
          <a:bodyPr vert="horz" lIns="80906" tIns="40453" rIns="80906" bIns="404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600200"/>
            <a:ext cx="8915400" cy="4876800"/>
          </a:xfrm>
          <a:prstGeom prst="rect">
            <a:avLst/>
          </a:prstGeom>
        </p:spPr>
        <p:txBody>
          <a:bodyPr vert="horz" lIns="80906" tIns="40453" rIns="80906" bIns="404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92696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906" tIns="40453" rIns="80906" bIns="4045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1" y="18288"/>
            <a:ext cx="3136900" cy="329184"/>
          </a:xfrm>
          <a:prstGeom prst="rect">
            <a:avLst/>
          </a:prstGeom>
        </p:spPr>
        <p:txBody>
          <a:bodyPr vert="horz" lIns="80906" tIns="40453" rIns="80906" bIns="40453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E381B5E4-F74A-4E6B-ACF2-510094064317}" type="datetime1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1" y="18288"/>
            <a:ext cx="4457700" cy="329184"/>
          </a:xfrm>
          <a:prstGeom prst="rect">
            <a:avLst/>
          </a:prstGeom>
        </p:spPr>
        <p:txBody>
          <a:bodyPr vert="horz" lIns="80906" tIns="40453" rIns="80906" bIns="40453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1" y="18288"/>
            <a:ext cx="1155700" cy="329184"/>
          </a:xfrm>
          <a:prstGeom prst="rect">
            <a:avLst/>
          </a:prstGeom>
        </p:spPr>
        <p:txBody>
          <a:bodyPr vert="horz" lIns="80906" tIns="40453" rIns="80906" bIns="40453" rtlCol="0" anchor="ctr"/>
          <a:lstStyle>
            <a:lvl1pPr algn="l">
              <a:defRPr sz="1300" b="1">
                <a:solidFill>
                  <a:srgbClr val="FFFFFF"/>
                </a:solidFill>
              </a:defRPr>
            </a:lvl1pPr>
          </a:lstStyle>
          <a:p>
            <a:fld id="{2DA8D2B0-3172-43EB-8960-3D60C2C8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809061" rtl="0" eaLnBrk="1" latinLnBrk="0" hangingPunct="1">
        <a:spcBef>
          <a:spcPct val="0"/>
        </a:spcBef>
        <a:buNone/>
        <a:defRPr sz="3500" kern="1200" spc="-8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1812" indent="-161812" algn="l" defTabSz="809061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04531" indent="-161812" algn="l" defTabSz="809061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7249" indent="-161812" algn="l" defTabSz="809061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89967" indent="-161812" algn="l" defTabSz="80906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779" indent="-121359" algn="l" defTabSz="809061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13592" indent="-161812" algn="l" defTabSz="80906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375404" indent="-161812" algn="l" defTabSz="80906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216" indent="-161812" algn="l" defTabSz="80906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699028" indent="-161812" algn="l" defTabSz="80906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531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061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3592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8122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2653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7183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1714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6244" algn="l" defTabSz="8090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897" y="3120395"/>
            <a:ext cx="8177299" cy="17145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5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69859F"/>
                </a:solidFill>
                <a:latin typeface="Georgia" pitchFamily="18" charset="0"/>
                <a:cs typeface="Arial" panose="020B0604020202020204" pitchFamily="34" charset="0"/>
              </a:rPr>
              <a:t>О   текущем статусе разработки  РЕГИОНАЛЬНОГО проекта Забайкальского   края «КУЛЬТУРА»</a:t>
            </a:r>
            <a:endParaRPr lang="ru-RU" sz="2700" b="1" dirty="0">
              <a:solidFill>
                <a:srgbClr val="69859F"/>
              </a:solidFill>
              <a:latin typeface="Georgia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2" descr="D:\Ведерников\Презентации\Борзя-Газ-Завод-январь-2013\Фото\Эмблем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5084"/>
          <a:stretch/>
        </p:blipFill>
        <p:spPr bwMode="auto">
          <a:xfrm>
            <a:off x="1" y="44567"/>
            <a:ext cx="740501" cy="65841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2200" y="188640"/>
            <a:ext cx="5988188" cy="358695"/>
          </a:xfrm>
          <a:prstGeom prst="rect">
            <a:avLst/>
          </a:prstGeom>
          <a:noFill/>
        </p:spPr>
        <p:txBody>
          <a:bodyPr wrap="square" lIns="80906" tIns="40453" rIns="80906" bIns="40453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Министерство культуры  Забайкальского края</a:t>
            </a:r>
            <a:endParaRPr lang="ru-RU" sz="1800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530" y="6286526"/>
            <a:ext cx="2244344" cy="281751"/>
          </a:xfrm>
          <a:prstGeom prst="rect">
            <a:avLst/>
          </a:prstGeom>
          <a:noFill/>
        </p:spPr>
        <p:txBody>
          <a:bodyPr wrap="square" lIns="80906" tIns="40453" rIns="80906" bIns="40453" rtlCol="0">
            <a:spAutoFit/>
          </a:bodyPr>
          <a:lstStyle/>
          <a:p>
            <a:r>
              <a:rPr lang="ru-RU" sz="13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г. Чита, 2018 год</a:t>
            </a:r>
            <a:endParaRPr lang="ru-RU" sz="1300" b="1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2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906000" cy="574139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Цели и задачи Указа Президента Российской Федерации,  достигаемые региональным проектом Забайкальского края «КУЛЬТУРА» 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30" y="785794"/>
            <a:ext cx="885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«п.12 Правительству РФ при разработке национальной программы в сфере культуры </a:t>
            </a:r>
            <a:r>
              <a:rPr lang="ru-RU" b="1" i="1" dirty="0" smtClean="0">
                <a:solidFill>
                  <a:srgbClr val="FF0000"/>
                </a:solidFill>
              </a:rPr>
              <a:t>обратить особое внимание на необходимость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92" y="1285860"/>
            <a:ext cx="9286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а) укрепления российской гражданской идентичности на основе духовно-нравственных и культурных ценностей народов Российской Федерации;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8092" y="1857364"/>
            <a:ext cx="9667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б) создания (реконструкции) культурно-образовательных и музейных комплексов, включающих в себя концертные залы, театральные, музыкальные, хореографические и другие творческие школы, а также выставочные пространства;</a:t>
            </a:r>
            <a:endParaRPr lang="ru-RU" b="1" i="1" dirty="0" smtClean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092" y="2629911"/>
            <a:ext cx="966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в) обеспечения детских музыкальных, художественных, хореографических школ, училищ и школ искусств необходимыми инструментами, оборудованием и материалами;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8092" y="3201415"/>
            <a:ext cx="966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г) продвижения талантливой молодежи в сфере музыкального искусства, в том числе посредством создания национального молодежного симфонического оркестра;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092" y="3772919"/>
            <a:ext cx="966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д</a:t>
            </a:r>
            <a:r>
              <a:rPr lang="ru-RU" i="1" dirty="0" smtClean="0"/>
              <a:t>) создания (реконструкции) </a:t>
            </a:r>
            <a:r>
              <a:rPr lang="ru-RU" i="1" dirty="0" err="1" smtClean="0"/>
              <a:t>культурно-досуговых</a:t>
            </a:r>
            <a:r>
              <a:rPr lang="ru-RU" i="1" dirty="0" smtClean="0"/>
              <a:t> организаций клубного типа на территориях сельских поселений, развития муниципальных библиотек;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750300" y="6215082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092" y="4304892"/>
            <a:ext cx="9667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е) создания виртуальных концертных залов не менее чем в 500 городах Российской Федерации;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8092" y="4630175"/>
            <a:ext cx="94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ж) создания условий для показа национальных кинофильмов в кинозалах, расположенных в населенных пунктах с численностью населения до 500 тыс. человек;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8092" y="5162148"/>
            <a:ext cx="9144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solidFill>
                  <a:srgbClr val="0070C0"/>
                </a:solidFill>
              </a:rPr>
              <a:t>з</a:t>
            </a:r>
            <a:r>
              <a:rPr lang="ru-RU" i="1" dirty="0" smtClean="0">
                <a:solidFill>
                  <a:srgbClr val="0070C0"/>
                </a:solidFill>
              </a:rPr>
              <a:t>) подготовки кадров для организаций культуры;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8092" y="5487431"/>
            <a:ext cx="9572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и) модернизации региональных и муниципальных театров юного зрителя и кукольных театров путем их реконструкции и капитального ремонта;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8092" y="6000768"/>
            <a:ext cx="8929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к) поддержки добровольческих движений, в том числе в сфере сохранения культурного наследия народов Российской Федерации.»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95216" y="142852"/>
            <a:ext cx="9473388" cy="358695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r>
              <a:rPr lang="ru-RU" sz="1800" b="1" dirty="0" smtClean="0">
                <a:solidFill>
                  <a:prstClr val="white"/>
                </a:solidFill>
                <a:latin typeface="Georgia" pitchFamily="18" charset="0"/>
              </a:rPr>
              <a:t>Структура регионального проекта Забайкальского края «Культура»</a:t>
            </a:r>
            <a:endParaRPr lang="ru-RU" sz="1800" b="1" dirty="0"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7258" y="4354820"/>
            <a:ext cx="6870617" cy="728027"/>
          </a:xfrm>
          <a:prstGeom prst="rect">
            <a:avLst/>
          </a:prstGeom>
          <a:noFill/>
        </p:spPr>
        <p:txBody>
          <a:bodyPr wrap="square" lIns="80906" tIns="40453" rIns="80906" bIns="40453" rtlCol="0">
            <a:spAutoFit/>
          </a:bodyPr>
          <a:lstStyle/>
          <a:p>
            <a:endParaRPr lang="ru-RU" sz="700" b="1" dirty="0" smtClean="0">
              <a:latin typeface="Georgia" pitchFamily="18" charset="0"/>
              <a:cs typeface="Times New Roman" panose="02020603050405020304" pitchFamily="18" charset="0"/>
            </a:endParaRPr>
          </a:p>
          <a:p>
            <a:endParaRPr lang="ru-RU" sz="700" b="1" dirty="0" smtClean="0">
              <a:latin typeface="Georgia" pitchFamily="18" charset="0"/>
              <a:cs typeface="Times New Roman" panose="02020603050405020304" pitchFamily="18" charset="0"/>
            </a:endParaRPr>
          </a:p>
          <a:p>
            <a:endParaRPr lang="ru-RU" sz="700" b="1" dirty="0" smtClean="0">
              <a:latin typeface="Georgia" pitchFamily="18" charset="0"/>
              <a:cs typeface="Times New Roman" panose="02020603050405020304" pitchFamily="18" charset="0"/>
            </a:endParaRPr>
          </a:p>
          <a:p>
            <a:endParaRPr lang="ru-RU" sz="700" b="1" dirty="0" smtClean="0">
              <a:latin typeface="Georgia" pitchFamily="18" charset="0"/>
              <a:cs typeface="Times New Roman" panose="02020603050405020304" pitchFamily="18" charset="0"/>
            </a:endParaRPr>
          </a:p>
          <a:p>
            <a:endParaRPr lang="ru-RU" sz="700" b="1" dirty="0" smtClean="0">
              <a:latin typeface="Georgia" pitchFamily="18" charset="0"/>
              <a:cs typeface="Times New Roman" panose="02020603050405020304" pitchFamily="18" charset="0"/>
            </a:endParaRPr>
          </a:p>
          <a:p>
            <a:endParaRPr lang="ru-RU" sz="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6497" y="980728"/>
            <a:ext cx="9001000" cy="4421346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endParaRPr lang="ru-RU" sz="1800" b="1" dirty="0" smtClean="0">
              <a:ln w="1905"/>
              <a:solidFill>
                <a:srgbClr val="00396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1800" b="1" dirty="0" smtClean="0">
                <a:ln w="1905"/>
                <a:solidFill>
                  <a:srgbClr val="00396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Федеральные проекты: </a:t>
            </a:r>
          </a:p>
          <a:p>
            <a:endParaRPr lang="ru-RU" sz="1800" b="1" dirty="0" smtClean="0">
              <a:ln w="1905"/>
              <a:solidFill>
                <a:srgbClr val="00396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1800" b="1" dirty="0" smtClean="0">
                <a:ln w="1905"/>
                <a:solidFill>
                  <a:srgbClr val="00396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1. «Культурная среда»</a:t>
            </a:r>
          </a:p>
          <a:p>
            <a:endParaRPr lang="ru-RU" sz="1800" b="1" dirty="0" smtClean="0">
              <a:ln w="1905"/>
              <a:solidFill>
                <a:srgbClr val="00396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1800" b="1" dirty="0" smtClean="0">
                <a:ln w="1905"/>
                <a:solidFill>
                  <a:srgbClr val="00396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2. «Творческие люди»</a:t>
            </a:r>
          </a:p>
          <a:p>
            <a:endParaRPr lang="ru-RU" sz="1800" b="1" dirty="0" smtClean="0">
              <a:ln w="1905"/>
              <a:solidFill>
                <a:srgbClr val="00396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1800" b="1" dirty="0" smtClean="0">
                <a:ln w="1905"/>
                <a:solidFill>
                  <a:srgbClr val="00396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3. «Цифровая культура»</a:t>
            </a:r>
          </a:p>
          <a:p>
            <a:endParaRPr lang="ru-RU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endParaRPr lang="ru-RU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endParaRPr lang="ru-RU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1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Участие Забайкальского края в федеральных проектах целесообразно</a:t>
            </a:r>
            <a:endParaRPr lang="ru-RU" sz="1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endParaRPr lang="ru-RU" sz="1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endParaRPr lang="ru-RU" sz="1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endParaRPr lang="ru-RU" sz="1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524900" y="6215082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3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37772" y="214290"/>
            <a:ext cx="9568228" cy="358695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pPr algn="ctr"/>
            <a:r>
              <a:rPr lang="ru-RU" sz="1800" b="1" dirty="0" smtClean="0">
                <a:solidFill>
                  <a:prstClr val="white"/>
                </a:solidFill>
                <a:latin typeface="Georgia" pitchFamily="18" charset="0"/>
              </a:rPr>
              <a:t>Региональный проект Забайкальского края «Культура» </a:t>
            </a:r>
            <a:endParaRPr lang="ru-RU" sz="1800" b="1" dirty="0">
              <a:latin typeface="Georgia" pitchFamily="18" charset="0"/>
            </a:endParaRPr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4110978"/>
              </p:ext>
            </p:extLst>
          </p:nvPr>
        </p:nvGraphicFramePr>
        <p:xfrm>
          <a:off x="208526" y="1196752"/>
          <a:ext cx="9433049" cy="20605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603"/>
                <a:gridCol w="4205266"/>
                <a:gridCol w="1080120"/>
                <a:gridCol w="1440160"/>
                <a:gridCol w="1080120"/>
                <a:gridCol w="1387780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itchFamily="18" charset="0"/>
                        </a:rPr>
                        <a:t>Целевые показатели регионального проекта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Базовое значение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 (2017 год)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2024 год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53526" marR="53526" marT="32657" marB="32657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1400" b="1" dirty="0" smtClean="0">
                        <a:ln w="1905"/>
                        <a:solidFill>
                          <a:srgbClr val="003964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Российская Федерация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Забайкальский край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Российская Федерация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Забайкальский край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1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Увеличение  на 15 % числа посещений организаций культуры, %</a:t>
                      </a: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100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100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115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23B"/>
                          </a:solidFill>
                          <a:latin typeface="Georgia" pitchFamily="18" charset="0"/>
                        </a:rPr>
                        <a:t>115</a:t>
                      </a:r>
                      <a:endParaRPr lang="ru-RU" sz="1800" b="1" dirty="0">
                        <a:solidFill>
                          <a:srgbClr val="00823B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Увеличение числа обращений к цифровым ресурсам</a:t>
                      </a:r>
                      <a:r>
                        <a:rPr lang="ru-RU" sz="1400" b="1" baseline="0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lang="ru-RU" sz="1400" b="1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культуры в 5 раз (</a:t>
                      </a:r>
                      <a:r>
                        <a:rPr lang="ru-RU" sz="1400" b="1" dirty="0" err="1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млн.обращений</a:t>
                      </a:r>
                      <a:r>
                        <a:rPr lang="ru-RU" sz="1400" b="1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)</a:t>
                      </a: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16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0,141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80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0,705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4900" y="6286520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0627746"/>
              </p:ext>
            </p:extLst>
          </p:nvPr>
        </p:nvGraphicFramePr>
        <p:xfrm>
          <a:off x="232142" y="3717033"/>
          <a:ext cx="9401378" cy="24213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7716"/>
                <a:gridCol w="2286507"/>
                <a:gridCol w="946141"/>
                <a:gridCol w="788451"/>
                <a:gridCol w="732392"/>
                <a:gridCol w="672814"/>
                <a:gridCol w="672814"/>
                <a:gridCol w="672814"/>
                <a:gridCol w="816005"/>
                <a:gridCol w="721267"/>
                <a:gridCol w="864457"/>
              </a:tblGrid>
              <a:tr h="6823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itchFamily="18" charset="0"/>
                        </a:rPr>
                        <a:t>Наименование регионального проекта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Потребность всего</a:t>
                      </a:r>
                      <a:r>
                        <a:rPr lang="ru-RU" sz="1200" baseline="0" dirty="0" smtClean="0">
                          <a:latin typeface="Georgia" pitchFamily="18" charset="0"/>
                        </a:rPr>
                        <a:t>, </a:t>
                      </a:r>
                      <a:r>
                        <a:rPr lang="ru-RU" sz="1200" baseline="0" dirty="0" err="1" smtClean="0">
                          <a:latin typeface="Georgia" pitchFamily="18" charset="0"/>
                        </a:rPr>
                        <a:t>млн.руб</a:t>
                      </a:r>
                      <a:r>
                        <a:rPr lang="ru-RU" sz="1200" baseline="0" dirty="0" smtClean="0">
                          <a:latin typeface="Georgia" pitchFamily="18" charset="0"/>
                        </a:rPr>
                        <a:t>.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Доведено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Дефицит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4780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53526" marR="53526" marT="32657" marB="32657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1400" b="1" dirty="0" smtClean="0">
                        <a:ln w="1905"/>
                        <a:solidFill>
                          <a:srgbClr val="003964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Всего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ФБ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КБ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Всего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ФБ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КБ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Всего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ФБ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КБ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478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1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0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Культурная среда</a:t>
                      </a: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1 437,7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ctr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Georgia" pitchFamily="18" charset="0"/>
                        </a:rPr>
                        <a:t>1 330,9</a:t>
                      </a: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106,8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236,6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207,9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28,7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anose="02040502050405020303" pitchFamily="18" charset="0"/>
                        </a:rPr>
                        <a:t>1 200,1</a:t>
                      </a:r>
                      <a:endParaRPr lang="ru-RU" sz="12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anose="02040502050405020303" pitchFamily="18" charset="0"/>
                        </a:rPr>
                        <a:t>1 122,0</a:t>
                      </a:r>
                      <a:endParaRPr lang="ru-RU" sz="12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anose="02040502050405020303" pitchFamily="18" charset="0"/>
                        </a:rPr>
                        <a:t>78,1</a:t>
                      </a:r>
                      <a:endParaRPr lang="ru-RU" sz="12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</a:tr>
              <a:tr h="3478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2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Творческие  люди</a:t>
                      </a: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31,3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31,3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31,3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31,3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478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Georgia" panose="02040502050405020303" pitchFamily="18" charset="0"/>
                        </a:rPr>
                        <a:t>3</a:t>
                      </a:r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Цифровая</a:t>
                      </a:r>
                      <a:r>
                        <a:rPr lang="ru-RU" sz="1400" b="0" baseline="0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 культура</a:t>
                      </a:r>
                      <a:endParaRPr lang="ru-RU" sz="1400" b="0" dirty="0" smtClean="0">
                        <a:ln w="1905"/>
                        <a:solidFill>
                          <a:srgbClr val="003964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17,5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17,2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0,3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17,2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0,3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47800">
                <a:tc>
                  <a:txBody>
                    <a:bodyPr/>
                    <a:lstStyle/>
                    <a:p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n w="1905"/>
                          <a:solidFill>
                            <a:srgbClr val="003964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Georgia" pitchFamily="18" charset="0"/>
                        </a:rPr>
                        <a:t>Всего</a:t>
                      </a: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1486,5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1 348,0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138,4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347,6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207,9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139,7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Georgia" pitchFamily="18" charset="0"/>
                        </a:rPr>
                        <a:t>1200,1</a:t>
                      </a:r>
                      <a:endParaRPr lang="ru-RU" sz="12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1 139,2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78,4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64768" y="764704"/>
            <a:ext cx="3696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Значение целевых показателей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0251" y="3310662"/>
            <a:ext cx="7092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Структура и финансовое обеспечение регионального проекта </a:t>
            </a:r>
            <a:endParaRPr lang="ru-RU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232140" y="107342"/>
            <a:ext cx="9568228" cy="574139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Georgia" pitchFamily="18" charset="0"/>
              </a:rPr>
              <a:t>Перечень мероприятий регионального проекта Забайкальского края «Культурная среда»</a:t>
            </a:r>
            <a:endParaRPr lang="ru-RU" b="1" dirty="0">
              <a:latin typeface="Georgia" pitchFamily="18" charset="0"/>
            </a:endParaRPr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220099" y="1062019"/>
          <a:ext cx="9433048" cy="40235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508"/>
                <a:gridCol w="6411768"/>
                <a:gridCol w="1356386"/>
                <a:gridCol w="1356386"/>
              </a:tblGrid>
              <a:tr h="66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itchFamily="18" charset="0"/>
                        </a:rPr>
                        <a:t>Наименование мероприятия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Потребность, млн.рублей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Предусмотрено, млн.рублей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Создание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 центров культурного развития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141,5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Гранты на реновацию муниципальных учреждений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556,4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Оснащение образовательных учреждений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культуры в сфере культуры музыкальными инструментами, оборудованием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104,3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104,3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Создание (реконструкция), капитальный ремонт </a:t>
                      </a:r>
                      <a:r>
                        <a:rPr lang="ru-RU" sz="1400" dirty="0" err="1" smtClean="0">
                          <a:latin typeface="Georgia" pitchFamily="18" charset="0"/>
                        </a:rPr>
                        <a:t>культурно-досуговых</a:t>
                      </a:r>
                      <a:r>
                        <a:rPr lang="ru-RU" sz="1400" dirty="0" smtClean="0">
                          <a:latin typeface="Georgia" pitchFamily="18" charset="0"/>
                        </a:rPr>
                        <a:t> учреждений в сельской местности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339,5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84,7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Приобретение автоклубов для обслуживания сельского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населения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47,5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47,5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Оснащение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оборудованием кинозалов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60,0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Создание модельных муниципальных библиотек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12,3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Модернизация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 театров юного зрителя и кукольных театров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175,2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ИТОГО «Культурная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среда»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Georgia" pitchFamily="18" charset="0"/>
                        </a:rPr>
                        <a:t>1</a:t>
                      </a:r>
                      <a:r>
                        <a:rPr lang="ru-RU" sz="1800" b="1" baseline="0" dirty="0" smtClean="0">
                          <a:latin typeface="Georgia" pitchFamily="18" charset="0"/>
                        </a:rPr>
                        <a:t> 436,6</a:t>
                      </a:r>
                      <a:endParaRPr lang="ru-RU" sz="18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Georgia" pitchFamily="18" charset="0"/>
                        </a:rPr>
                        <a:t>236,5</a:t>
                      </a:r>
                      <a:endParaRPr lang="ru-RU" sz="18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4900" y="6286520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327" y="5214950"/>
            <a:ext cx="531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Из федерального бюджета – 207,9 млн.рублей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232140" y="107342"/>
            <a:ext cx="9568228" cy="574139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Georgia" pitchFamily="18" charset="0"/>
              </a:rPr>
              <a:t>Перечень мероприятий регионального проекта Забайкальского края «Творческие люди»</a:t>
            </a:r>
            <a:endParaRPr lang="ru-RU" b="1" dirty="0">
              <a:latin typeface="Georgia" pitchFamily="18" charset="0"/>
            </a:endParaRPr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220099" y="1062019"/>
          <a:ext cx="9433048" cy="37187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508"/>
                <a:gridCol w="6411768"/>
                <a:gridCol w="1356386"/>
                <a:gridCol w="1356386"/>
              </a:tblGrid>
              <a:tr h="66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itchFamily="18" charset="0"/>
                        </a:rPr>
                        <a:t>Наименование мероприятия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Потребность, млн.рублей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Предусмотрено, млн.рублей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Создание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 национального молодежного симфонического оркестра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Фестивали любительских творческих коллективов с вручение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м грантов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Фестивали детского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творчества всех жанров 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2,7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2,7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Создание центров непрерывного образования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Повышение квалификации кадров в сфере культуры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8,2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8,2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Программа «Волонтеры культуры»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Georgia" pitchFamily="18" charset="0"/>
                        </a:rPr>
                        <a:t> Гранты некоммерческим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организациям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20,4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20,4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Выставочные проекты федеральных,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региональных музеев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Georgia" pitchFamily="18" charset="0"/>
                        </a:rPr>
                        <a:t>-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ИТОГО «Федеральные люди»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Georgia" pitchFamily="18" charset="0"/>
                        </a:rPr>
                        <a:t>31,3</a:t>
                      </a:r>
                      <a:endParaRPr lang="ru-RU" sz="18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Georgia" pitchFamily="18" charset="0"/>
                        </a:rPr>
                        <a:t>31,3</a:t>
                      </a:r>
                      <a:endParaRPr lang="ru-RU" sz="1800" b="1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143644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232140" y="107342"/>
            <a:ext cx="9568228" cy="574139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Georgia" pitchFamily="18" charset="0"/>
              </a:rPr>
              <a:t>Перечень мероприятий регионального проекта Забайкальского края </a:t>
            </a:r>
          </a:p>
          <a:p>
            <a:r>
              <a:rPr lang="ru-RU" b="1" dirty="0" smtClean="0">
                <a:solidFill>
                  <a:prstClr val="white"/>
                </a:solidFill>
                <a:latin typeface="Georgia" pitchFamily="18" charset="0"/>
              </a:rPr>
              <a:t>«Цифровая культура»</a:t>
            </a:r>
            <a:endParaRPr lang="ru-RU" b="1" dirty="0">
              <a:latin typeface="Georgia" pitchFamily="18" charset="0"/>
            </a:endParaRPr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220099" y="1062019"/>
          <a:ext cx="9433048" cy="3004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508"/>
                <a:gridCol w="6411768"/>
                <a:gridCol w="1356386"/>
                <a:gridCol w="1356386"/>
              </a:tblGrid>
              <a:tr h="66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№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Georgia" pitchFamily="18" charset="0"/>
                        </a:rPr>
                        <a:t>Наименование мероприятия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Потребность, млн.рублей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Georgia" pitchFamily="18" charset="0"/>
                        </a:rPr>
                        <a:t>Предусмотрено, млн.рублей</a:t>
                      </a:r>
                      <a:endParaRPr lang="ru-RU" sz="1200" dirty="0"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Создание виртуальных концертных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залов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17,5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Создание системы мониторинга </a:t>
                      </a:r>
                      <a:r>
                        <a:rPr lang="ru-RU" sz="1400" i="1" dirty="0" err="1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востребованности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 информационных ресурсов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Организация онлайн-трансляции размещаемых на портале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«Культура.рф»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Создание мультимедиа-гидов по экспозициям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и выставкам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Пополнение книжными памятниками фонда национальной электронной библиотеки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  <a:tr h="337457">
                <a:tc>
                  <a:txBody>
                    <a:bodyPr/>
                    <a:lstStyle/>
                    <a:p>
                      <a:endParaRPr lang="ru-RU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marL="0" marR="0" indent="0" algn="l" defTabSz="809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ИТОГО «Цифровая культура»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17,5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-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53526" marR="53526" marT="32657" marB="32657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4900" y="6215082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4900" y="6286520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7772" y="142852"/>
            <a:ext cx="9568228" cy="358695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pPr algn="ctr"/>
            <a:r>
              <a:rPr lang="ru-RU" sz="1800" b="1" dirty="0" smtClean="0">
                <a:solidFill>
                  <a:prstClr val="white"/>
                </a:solidFill>
                <a:latin typeface="Georgia" pitchFamily="18" charset="0"/>
              </a:rPr>
              <a:t>Региональный проект Забайкальского края «Культура» </a:t>
            </a:r>
            <a:endParaRPr lang="ru-RU" sz="18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596" y="785794"/>
            <a:ext cx="8757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Показатель «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Увеличение числа посещений организаций культуры - на 15 %»</a:t>
            </a:r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214422"/>
          <a:ext cx="442915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авая фигурная скобка 8"/>
          <p:cNvSpPr/>
          <p:nvPr/>
        </p:nvSpPr>
        <p:spPr>
          <a:xfrm>
            <a:off x="4524372" y="1285860"/>
            <a:ext cx="357190" cy="3143272"/>
          </a:xfrm>
          <a:prstGeom prst="rightBrace">
            <a:avLst/>
          </a:prstGeom>
          <a:ln w="19050">
            <a:solidFill>
              <a:srgbClr val="A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A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1562" y="1142984"/>
            <a:ext cx="502443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Georgia" pitchFamily="18" charset="0"/>
              </a:rPr>
              <a:t>Меры, предусмотренные в региональном проекте</a:t>
            </a:r>
          </a:p>
          <a:p>
            <a:pPr algn="ctr"/>
            <a:endParaRPr lang="ru-RU" sz="1400" b="1" u="sng" dirty="0" smtClean="0">
              <a:latin typeface="Georgia" pitchFamily="18" charset="0"/>
            </a:endParaRPr>
          </a:p>
          <a:p>
            <a:r>
              <a:rPr lang="ru-RU" sz="1200" b="1" dirty="0" smtClean="0">
                <a:latin typeface="Georgia" pitchFamily="18" charset="0"/>
              </a:rPr>
              <a:t>1.Проект «Культурная среда»</a:t>
            </a:r>
          </a:p>
          <a:p>
            <a:pPr>
              <a:spcAft>
                <a:spcPts val="300"/>
              </a:spcAft>
            </a:pPr>
            <a:r>
              <a:rPr lang="ru-RU" sz="1200" i="1" dirty="0" smtClean="0">
                <a:latin typeface="Georgia" pitchFamily="18" charset="0"/>
              </a:rPr>
              <a:t>-</a:t>
            </a:r>
            <a:r>
              <a:rPr lang="ru-RU" sz="1200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1200" dirty="0" smtClean="0">
                <a:latin typeface="Georgia" pitchFamily="18" charset="0"/>
              </a:rPr>
              <a:t>Создание центров культурного развития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Гранты на реновацию муниципальных учреждений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Оснащение образовательных учреждений культуры в сфере культуры музыкальными инструментами, оборудованием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Создание (реконструкция), капитальный ремонт </a:t>
            </a:r>
            <a:r>
              <a:rPr lang="ru-RU" sz="1200" dirty="0" err="1" smtClean="0">
                <a:latin typeface="Georgia" pitchFamily="18" charset="0"/>
              </a:rPr>
              <a:t>культурно-досуговых</a:t>
            </a:r>
            <a:r>
              <a:rPr lang="ru-RU" sz="1200" dirty="0" smtClean="0">
                <a:latin typeface="Georgia" pitchFamily="18" charset="0"/>
              </a:rPr>
              <a:t> учреждений в сельской местности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Приобретение автоклубов для обслуживания сельского населения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Оснащение оборудованием кинозалов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Создание модельных муниципальных библиотек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Модернизация театров юного зрителя и кукольных театров</a:t>
            </a:r>
          </a:p>
          <a:p>
            <a:pPr>
              <a:spcAft>
                <a:spcPts val="300"/>
              </a:spcAft>
            </a:pPr>
            <a:r>
              <a:rPr lang="ru-RU" sz="1200" b="1" dirty="0" smtClean="0">
                <a:latin typeface="Georgia" pitchFamily="18" charset="0"/>
              </a:rPr>
              <a:t>2. Проект «Творческие люди»</a:t>
            </a:r>
          </a:p>
          <a:p>
            <a:pPr>
              <a:spcAft>
                <a:spcPts val="300"/>
              </a:spcAft>
            </a:pPr>
            <a:r>
              <a:rPr lang="ru-RU" sz="1200" dirty="0" smtClean="0">
                <a:latin typeface="Georgia" pitchFamily="18" charset="0"/>
              </a:rPr>
              <a:t>- Фестивали детского творчества всех жанров 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Гранты некоммерческим организациям</a:t>
            </a:r>
          </a:p>
          <a:p>
            <a:pPr>
              <a:spcAft>
                <a:spcPts val="300"/>
              </a:spcAft>
            </a:pPr>
            <a:r>
              <a:rPr lang="ru-RU" sz="1200" b="1" dirty="0" smtClean="0">
                <a:latin typeface="Georgia" pitchFamily="18" charset="0"/>
              </a:rPr>
              <a:t>3. Проект «Цифровая культура»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Создание виртуальных концертных залов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Организация </a:t>
            </a:r>
            <a:r>
              <a:rPr lang="ru-RU" sz="1200" dirty="0" err="1" smtClean="0">
                <a:latin typeface="Georgia" pitchFamily="18" charset="0"/>
              </a:rPr>
              <a:t>онлайн-трансляции</a:t>
            </a:r>
            <a:r>
              <a:rPr lang="ru-RU" sz="1200" dirty="0" smtClean="0">
                <a:latin typeface="Georgia" pitchFamily="18" charset="0"/>
              </a:rPr>
              <a:t> размещаемых на портале «</a:t>
            </a:r>
            <a:r>
              <a:rPr lang="ru-RU" sz="1200" dirty="0" err="1" smtClean="0">
                <a:latin typeface="Georgia" pitchFamily="18" charset="0"/>
              </a:rPr>
              <a:t>Культура.рф</a:t>
            </a:r>
            <a:r>
              <a:rPr lang="ru-RU" sz="1200" dirty="0" smtClean="0">
                <a:latin typeface="Georgia" pitchFamily="18" charset="0"/>
              </a:rPr>
              <a:t>» мероприятий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solidFill>
                  <a:srgbClr val="00642D"/>
                </a:solidFill>
                <a:latin typeface="Georgia" pitchFamily="18" charset="0"/>
              </a:rPr>
              <a:t>Изготовление цифрового </a:t>
            </a:r>
            <a:r>
              <a:rPr lang="ru-RU" sz="1200" dirty="0" err="1" smtClean="0">
                <a:solidFill>
                  <a:srgbClr val="00642D"/>
                </a:solidFill>
                <a:latin typeface="Georgia" pitchFamily="18" charset="0"/>
              </a:rPr>
              <a:t>контента</a:t>
            </a:r>
            <a:r>
              <a:rPr lang="ru-RU" sz="1200" dirty="0" smtClean="0">
                <a:solidFill>
                  <a:srgbClr val="00642D"/>
                </a:solidFill>
                <a:latin typeface="Georgia" pitchFamily="18" charset="0"/>
              </a:rPr>
              <a:t>  для показа в виртуальных концертных залах, кинозалах в записи и </a:t>
            </a:r>
            <a:r>
              <a:rPr lang="ru-RU" sz="1200" dirty="0" err="1" smtClean="0">
                <a:solidFill>
                  <a:srgbClr val="00642D"/>
                </a:solidFill>
                <a:latin typeface="Georgia" pitchFamily="18" charset="0"/>
              </a:rPr>
              <a:t>он-лайн</a:t>
            </a:r>
            <a:r>
              <a:rPr lang="ru-RU" sz="1200" dirty="0" smtClean="0">
                <a:solidFill>
                  <a:srgbClr val="00642D"/>
                </a:solidFill>
                <a:latin typeface="Georgia" pitchFamily="18" charset="0"/>
              </a:rPr>
              <a:t> трансляциях</a:t>
            </a:r>
            <a:endParaRPr lang="ru-RU" sz="1200" b="1" i="1" dirty="0"/>
          </a:p>
        </p:txBody>
      </p:sp>
      <p:graphicFrame>
        <p:nvGraphicFramePr>
          <p:cNvPr id="12" name="Содержимое 4"/>
          <p:cNvGraphicFramePr>
            <a:graphicFrameLocks noGrp="1"/>
          </p:cNvGraphicFramePr>
          <p:nvPr>
            <p:ph idx="1"/>
          </p:nvPr>
        </p:nvGraphicFramePr>
        <p:xfrm>
          <a:off x="-547726" y="4429132"/>
          <a:ext cx="5214974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4496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4900" y="6286520"/>
            <a:ext cx="1155700" cy="329184"/>
          </a:xfrm>
        </p:spPr>
        <p:txBody>
          <a:bodyPr/>
          <a:lstStyle/>
          <a:p>
            <a:pPr algn="ctr"/>
            <a:fld id="{2DA8D2B0-3172-43EB-8960-3D60C2C89B1E}" type="slidenum">
              <a:rPr lang="ru-RU" smtClean="0">
                <a:solidFill>
                  <a:schemeClr val="tx1"/>
                </a:solidFill>
              </a:rPr>
              <a:pPr algn="ctr"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7772" y="142852"/>
            <a:ext cx="9568228" cy="358695"/>
          </a:xfrm>
          <a:prstGeom prst="rect">
            <a:avLst/>
          </a:prstGeom>
        </p:spPr>
        <p:txBody>
          <a:bodyPr wrap="square" lIns="80906" tIns="40453" rIns="80906" bIns="40453">
            <a:spAutoFit/>
          </a:bodyPr>
          <a:lstStyle/>
          <a:p>
            <a:pPr algn="ctr"/>
            <a:r>
              <a:rPr lang="ru-RU" sz="1800" b="1" dirty="0" smtClean="0">
                <a:solidFill>
                  <a:prstClr val="white"/>
                </a:solidFill>
                <a:latin typeface="Georgia" pitchFamily="18" charset="0"/>
              </a:rPr>
              <a:t>Региональный проект Забайкальского края «Культура» </a:t>
            </a:r>
            <a:endParaRPr lang="ru-RU" sz="18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2918"/>
            <a:ext cx="952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Показатель «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Увеличение числа обращений к цифровым ресурсам культуры в 5 раз» (млн.обращений)</a:t>
            </a:r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214422"/>
          <a:ext cx="442915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авая фигурная скобка 8"/>
          <p:cNvSpPr/>
          <p:nvPr/>
        </p:nvSpPr>
        <p:spPr>
          <a:xfrm>
            <a:off x="4524372" y="1285860"/>
            <a:ext cx="357190" cy="3143272"/>
          </a:xfrm>
          <a:prstGeom prst="rightBrace">
            <a:avLst/>
          </a:prstGeom>
          <a:ln w="19050">
            <a:solidFill>
              <a:srgbClr val="A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A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1562" y="1142984"/>
            <a:ext cx="5024438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Georgia" pitchFamily="18" charset="0"/>
              </a:rPr>
              <a:t>Меры, предусмотренные в региональном проекте</a:t>
            </a:r>
          </a:p>
          <a:p>
            <a:pPr algn="ctr"/>
            <a:endParaRPr lang="ru-RU" sz="1400" b="1" u="sng" dirty="0" smtClean="0">
              <a:latin typeface="Georgia" pitchFamily="18" charset="0"/>
            </a:endParaRPr>
          </a:p>
          <a:p>
            <a:pPr>
              <a:spcAft>
                <a:spcPts val="300"/>
              </a:spcAft>
            </a:pPr>
            <a:r>
              <a:rPr lang="ru-RU" sz="1200" b="1" dirty="0" smtClean="0">
                <a:latin typeface="Georgia" pitchFamily="18" charset="0"/>
              </a:rPr>
              <a:t>Проект «Цифровая культура»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Создание виртуальных концертных залов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Организация </a:t>
            </a:r>
            <a:r>
              <a:rPr lang="ru-RU" sz="1200" dirty="0" err="1" smtClean="0">
                <a:latin typeface="Georgia" pitchFamily="18" charset="0"/>
              </a:rPr>
              <a:t>онлайн-трансляции</a:t>
            </a:r>
            <a:r>
              <a:rPr lang="ru-RU" sz="1200" dirty="0" smtClean="0">
                <a:latin typeface="Georgia" pitchFamily="18" charset="0"/>
              </a:rPr>
              <a:t> размещаемых на портале «</a:t>
            </a:r>
            <a:r>
              <a:rPr lang="ru-RU" sz="1200" dirty="0" err="1" smtClean="0">
                <a:latin typeface="Georgia" pitchFamily="18" charset="0"/>
              </a:rPr>
              <a:t>Культура.рф</a:t>
            </a:r>
            <a:r>
              <a:rPr lang="ru-RU" sz="1200" dirty="0" smtClean="0">
                <a:latin typeface="Georgia" pitchFamily="18" charset="0"/>
              </a:rPr>
              <a:t>» мероприятий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i="1" dirty="0" smtClean="0">
                <a:solidFill>
                  <a:srgbClr val="C00000"/>
                </a:solidFill>
                <a:latin typeface="Georgia" pitchFamily="18" charset="0"/>
              </a:rPr>
              <a:t>Создание системы мониторинга </a:t>
            </a:r>
            <a:r>
              <a:rPr lang="ru-RU" sz="1200" i="1" dirty="0" err="1" smtClean="0">
                <a:solidFill>
                  <a:srgbClr val="C00000"/>
                </a:solidFill>
                <a:latin typeface="Georgia" pitchFamily="18" charset="0"/>
              </a:rPr>
              <a:t>востребованности</a:t>
            </a:r>
            <a:r>
              <a:rPr lang="ru-RU" sz="1200" i="1" dirty="0" smtClean="0">
                <a:solidFill>
                  <a:srgbClr val="C00000"/>
                </a:solidFill>
                <a:latin typeface="Georgia" pitchFamily="18" charset="0"/>
              </a:rPr>
              <a:t> информационных ресурсов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Создание мультимедиа-гидов по экспозициям и выставкам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ru-RU" sz="1200" dirty="0" smtClean="0">
                <a:latin typeface="Georgia" pitchFamily="18" charset="0"/>
              </a:rPr>
              <a:t>Пополнение книжными памятниками фонда национальной электронной </a:t>
            </a:r>
            <a:r>
              <a:rPr lang="ru-RU" sz="1200" dirty="0" smtClean="0">
                <a:latin typeface="Georgia" pitchFamily="18" charset="0"/>
              </a:rPr>
              <a:t>библиотеки</a:t>
            </a:r>
            <a:endParaRPr lang="ru-RU" sz="1200" dirty="0" smtClean="0">
              <a:latin typeface="Georgia" pitchFamily="18" charset="0"/>
            </a:endParaRPr>
          </a:p>
        </p:txBody>
      </p:sp>
      <p:graphicFrame>
        <p:nvGraphicFramePr>
          <p:cNvPr id="12" name="Содержимое 4"/>
          <p:cNvGraphicFramePr>
            <a:graphicFrameLocks noGrp="1"/>
          </p:cNvGraphicFramePr>
          <p:nvPr>
            <p:ph idx="1"/>
          </p:nvPr>
        </p:nvGraphicFramePr>
        <p:xfrm>
          <a:off x="-547726" y="4429132"/>
          <a:ext cx="5214974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4496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5669</TotalTime>
  <Words>1456</Words>
  <Application>Microsoft Office PowerPoint</Application>
  <PresentationFormat>Лист A4 (210x297 мм)</PresentationFormat>
  <Paragraphs>315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 О   текущем статусе разработки  РЕГИОНАЛЬНОГО проекта Забайкальского   края «КУЛЬТУРА»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Шевчук</dc:creator>
  <cp:lastModifiedBy>Цымпилова Т.В.</cp:lastModifiedBy>
  <cp:revision>486</cp:revision>
  <dcterms:created xsi:type="dcterms:W3CDTF">2014-03-11T06:20:15Z</dcterms:created>
  <dcterms:modified xsi:type="dcterms:W3CDTF">2019-02-12T01:43:42Z</dcterms:modified>
</cp:coreProperties>
</file>